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69" r:id="rId5"/>
    <p:sldId id="268" r:id="rId6"/>
    <p:sldId id="259" r:id="rId7"/>
    <p:sldId id="258" r:id="rId8"/>
    <p:sldId id="282" r:id="rId9"/>
    <p:sldId id="267" r:id="rId10"/>
    <p:sldId id="297" r:id="rId11"/>
    <p:sldId id="283" r:id="rId12"/>
    <p:sldId id="284" r:id="rId13"/>
    <p:sldId id="285" r:id="rId14"/>
    <p:sldId id="287" r:id="rId15"/>
    <p:sldId id="288" r:id="rId16"/>
    <p:sldId id="271" r:id="rId17"/>
    <p:sldId id="294" r:id="rId18"/>
    <p:sldId id="295" r:id="rId19"/>
    <p:sldId id="296" r:id="rId20"/>
    <p:sldId id="264" r:id="rId21"/>
    <p:sldId id="289" r:id="rId22"/>
    <p:sldId id="261" r:id="rId23"/>
    <p:sldId id="262" r:id="rId24"/>
    <p:sldId id="290" r:id="rId25"/>
    <p:sldId id="291" r:id="rId26"/>
    <p:sldId id="292" r:id="rId27"/>
    <p:sldId id="293" r:id="rId28"/>
    <p:sldId id="263" r:id="rId29"/>
    <p:sldId id="276" r:id="rId30"/>
    <p:sldId id="275" r:id="rId31"/>
    <p:sldId id="277" r:id="rId32"/>
    <p:sldId id="278" r:id="rId33"/>
    <p:sldId id="279" r:id="rId34"/>
    <p:sldId id="28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54" autoAdjust="0"/>
    <p:restoredTop sz="94660"/>
  </p:normalViewPr>
  <p:slideViewPr>
    <p:cSldViewPr snapToGrid="0">
      <p:cViewPr varScale="1">
        <p:scale>
          <a:sx n="70" d="100"/>
          <a:sy n="70" d="100"/>
        </p:scale>
        <p:origin x="690" y="6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5FEB1-4335-4433-89D1-5A98E3AEF55C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5DEC7-3F14-479D-883A-117038C4D9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188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5FEB1-4335-4433-89D1-5A98E3AEF55C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5DEC7-3F14-479D-883A-117038C4D9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176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5FEB1-4335-4433-89D1-5A98E3AEF55C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5DEC7-3F14-479D-883A-117038C4D9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017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5FEB1-4335-4433-89D1-5A98E3AEF55C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5DEC7-3F14-479D-883A-117038C4D9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46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5FEB1-4335-4433-89D1-5A98E3AEF55C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5DEC7-3F14-479D-883A-117038C4D9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412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5FEB1-4335-4433-89D1-5A98E3AEF55C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5DEC7-3F14-479D-883A-117038C4D9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078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5FEB1-4335-4433-89D1-5A98E3AEF55C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5DEC7-3F14-479D-883A-117038C4D9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60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5FEB1-4335-4433-89D1-5A98E3AEF55C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5DEC7-3F14-479D-883A-117038C4D9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426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5FEB1-4335-4433-89D1-5A98E3AEF55C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5DEC7-3F14-479D-883A-117038C4D9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622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5FEB1-4335-4433-89D1-5A98E3AEF55C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5DEC7-3F14-479D-883A-117038C4D9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798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5FEB1-4335-4433-89D1-5A98E3AEF55C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5DEC7-3F14-479D-883A-117038C4D9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941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5FEB1-4335-4433-89D1-5A98E3AEF55C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5DEC7-3F14-479D-883A-117038C4D9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7744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NUL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12684" t="176" r="12750" b="-176"/>
          <a:stretch/>
        </p:blipFill>
        <p:spPr>
          <a:xfrm>
            <a:off x="553791" y="0"/>
            <a:ext cx="11088711" cy="684694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r="9687" b="361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1840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75274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PLANNING OF CITIES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n-US" dirty="0" smtClean="0"/>
              <a:t>Cities were built around a 100 </a:t>
            </a:r>
            <a:r>
              <a:rPr lang="en-US" dirty="0" err="1" smtClean="0"/>
              <a:t>ft</a:t>
            </a:r>
            <a:r>
              <a:rPr lang="en-US" dirty="0" smtClean="0"/>
              <a:t> high pyramid shaped building called Ziggurat, which was the temple and astronomical observatory.</a:t>
            </a:r>
          </a:p>
          <a:p>
            <a:pPr algn="just"/>
            <a:r>
              <a:rPr lang="en-US" dirty="0" smtClean="0"/>
              <a:t>In the basic plan a massive wall surrounded the entire city in the center of which located the ziggurat, place and various public buildings.</a:t>
            </a:r>
          </a:p>
          <a:p>
            <a:pPr algn="just"/>
            <a:r>
              <a:rPr lang="en-US" dirty="0" smtClean="0"/>
              <a:t>At the foot of ziggurat there was an extensive rectangular </a:t>
            </a:r>
            <a:r>
              <a:rPr lang="en-US" dirty="0" err="1" smtClean="0"/>
              <a:t>Teminas</a:t>
            </a:r>
            <a:r>
              <a:rPr lang="en-US" dirty="0" smtClean="0"/>
              <a:t>, it was administrative center constructed with dignity on massive scale.</a:t>
            </a:r>
          </a:p>
          <a:p>
            <a:pPr algn="just"/>
            <a:r>
              <a:rPr lang="en-US" dirty="0" smtClean="0"/>
              <a:t>The lower walls of all public buildings were highly decorated.</a:t>
            </a:r>
          </a:p>
          <a:p>
            <a:pPr algn="just"/>
            <a:r>
              <a:rPr lang="en-US" dirty="0" smtClean="0"/>
              <a:t>They also standardized the bricks.</a:t>
            </a:r>
          </a:p>
          <a:p>
            <a:pPr algn="just"/>
            <a:r>
              <a:rPr lang="en-US" dirty="0" smtClean="0"/>
              <a:t>The walls were built of sun dried or fired brick.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639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PLANNING OF CITIES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smtClean="0"/>
              <a:t>The houses of common people were one or two </a:t>
            </a:r>
            <a:r>
              <a:rPr lang="en-US" dirty="0" smtClean="0"/>
              <a:t>storey </a:t>
            </a:r>
            <a:r>
              <a:rPr lang="en-US" dirty="0" smtClean="0"/>
              <a:t>high.</a:t>
            </a:r>
          </a:p>
          <a:p>
            <a:pPr algn="just"/>
            <a:r>
              <a:rPr lang="en-US" dirty="0" smtClean="0"/>
              <a:t>Houses were jumbled together in an irregular mass that was interrupted by public open spaces in the vicinity of temples and other public buildings.</a:t>
            </a:r>
          </a:p>
          <a:p>
            <a:pPr algn="just"/>
            <a:r>
              <a:rPr lang="en-US" dirty="0" smtClean="0"/>
              <a:t>Streets were narrow lanes without surfacing or drainage and only wide enough to allow for the passage of a man and his donkey.</a:t>
            </a:r>
          </a:p>
          <a:p>
            <a:pPr algn="just"/>
            <a:r>
              <a:rPr lang="en-US" dirty="0" smtClean="0"/>
              <a:t>The streets were intersecting each other at right angle and their corners were made rounded to facilitate the movement of loaded donkeys.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12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PLANNING OF CITIES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594566" cy="4351338"/>
          </a:xfrm>
        </p:spPr>
        <p:txBody>
          <a:bodyPr/>
          <a:lstStyle/>
          <a:p>
            <a:pPr algn="just"/>
            <a:r>
              <a:rPr lang="en-US" dirty="0" smtClean="0"/>
              <a:t>Among the clusters of the houses were chapels, small shops and rows of booths that probably used by artisans and merchants.</a:t>
            </a:r>
          </a:p>
          <a:p>
            <a:pPr algn="just"/>
            <a:r>
              <a:rPr lang="en-US" dirty="0" smtClean="0"/>
              <a:t>Near the outer margin of the city was a zone where the poorest elements of the population lived in mud huts.</a:t>
            </a:r>
          </a:p>
          <a:p>
            <a:pPr algn="just"/>
            <a:r>
              <a:rPr lang="en-US" dirty="0" smtClean="0"/>
              <a:t>Most houses had square center room with other rooms attached to it.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10805" y="2024743"/>
            <a:ext cx="4293961" cy="4297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9490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81000" y="-228600"/>
            <a:ext cx="129540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08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55600" y="-457200"/>
            <a:ext cx="129540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83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7813" t="23725" r="36312" b="4621"/>
          <a:stretch/>
        </p:blipFill>
        <p:spPr>
          <a:xfrm>
            <a:off x="566670" y="0"/>
            <a:ext cx="10277342" cy="694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3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8013" t="23900" r="36809" b="6734"/>
          <a:stretch/>
        </p:blipFill>
        <p:spPr>
          <a:xfrm>
            <a:off x="1111876" y="0"/>
            <a:ext cx="9968247" cy="679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10795" t="4533" r="11458"/>
          <a:stretch/>
        </p:blipFill>
        <p:spPr>
          <a:xfrm>
            <a:off x="838200" y="66675"/>
            <a:ext cx="10483404" cy="698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02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r="12154" b="8847"/>
          <a:stretch/>
        </p:blipFill>
        <p:spPr>
          <a:xfrm>
            <a:off x="812442" y="0"/>
            <a:ext cx="11379558" cy="666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05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11971" r="12518"/>
          <a:stretch/>
        </p:blipFill>
        <p:spPr>
          <a:xfrm>
            <a:off x="0" y="0"/>
            <a:ext cx="121920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0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r="12453"/>
          <a:stretch/>
        </p:blipFill>
        <p:spPr>
          <a:xfrm>
            <a:off x="-381000" y="-228600"/>
            <a:ext cx="12268200" cy="7315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53848" y="4971245"/>
            <a:ext cx="25757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</a:rPr>
              <a:t>Women had more rights than many later civilizations (could own property) but not allowed to attend schools. 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32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ACHIEVMENTS </a:t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SCIENCE AND TECHNOLOGY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One of the first writing system- Cuneiform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Invented wheel, the sail, the plow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First to use bronze.</a:t>
            </a:r>
          </a:p>
          <a:p>
            <a:r>
              <a:rPr lang="en-US" dirty="0" smtClean="0"/>
              <a:t>One of the earliest sketched maps</a:t>
            </a:r>
          </a:p>
          <a:p>
            <a:r>
              <a:rPr lang="en-US" dirty="0" smtClean="0"/>
              <a:t>Astronomy</a:t>
            </a:r>
          </a:p>
        </p:txBody>
      </p:sp>
    </p:spTree>
    <p:extLst>
      <p:ext uri="{BB962C8B-B14F-4D97-AF65-F5344CB8AC3E}">
        <p14:creationId xmlns:p14="http://schemas.microsoft.com/office/powerpoint/2010/main" val="187801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r="12253"/>
          <a:stretch/>
        </p:blipFill>
        <p:spPr>
          <a:xfrm>
            <a:off x="195330" y="-257865"/>
            <a:ext cx="12229563" cy="7315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387035"/>
            <a:ext cx="180089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Invasions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Internal fighting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Severe famine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All contributed to the end of the Akkadian Empire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-75127" y="389776"/>
            <a:ext cx="19425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City states began to war with each other. These internal struggle meant they were weak to ward off an attack by an outside enemy.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40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r="11558"/>
          <a:stretch/>
        </p:blipFill>
        <p:spPr>
          <a:xfrm>
            <a:off x="-381000" y="-228600"/>
            <a:ext cx="12242442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01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CITY OF BABYLON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smtClean="0"/>
              <a:t>The city of Babylon was the capital of the ancient land of Babylon in southern Mesopotamia.</a:t>
            </a:r>
          </a:p>
          <a:p>
            <a:pPr algn="just"/>
            <a:r>
              <a:rPr lang="en-US" dirty="0" smtClean="0"/>
              <a:t>It was situated on the Euphrates River about 50 miles south of modern Baghdad.</a:t>
            </a:r>
          </a:p>
          <a:p>
            <a:pPr algn="just"/>
            <a:r>
              <a:rPr lang="en-US" dirty="0" smtClean="0"/>
              <a:t>Historical resources inform us that Babylon was in the beginning a small town that had sprang by the beginning of third millennium. The town flourished and attained notable prominence and political repute with rise of first Babylon dynasty.</a:t>
            </a:r>
          </a:p>
          <a:p>
            <a:pPr algn="just"/>
            <a:r>
              <a:rPr lang="en-US" dirty="0" smtClean="0"/>
              <a:t> Eleven kings ruled Babylon, the most famous was king of Hammurabi.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29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CITY OF BABLYON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5614115" cy="4351338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dirty="0"/>
              <a:t>Hammurabi paid </a:t>
            </a:r>
            <a:r>
              <a:rPr lang="en-US" dirty="0" smtClean="0"/>
              <a:t>greater attention to matters of irrigation as well as the religious, economic and justice affairs of the state and people.</a:t>
            </a:r>
          </a:p>
          <a:p>
            <a:pPr algn="just"/>
            <a:r>
              <a:rPr lang="en-US" dirty="0" smtClean="0"/>
              <a:t>He wisely took all the laws of the region’s city state and unified them in one code. This helped unify the region.</a:t>
            </a:r>
          </a:p>
          <a:p>
            <a:pPr algn="just"/>
            <a:r>
              <a:rPr lang="en-US" dirty="0" smtClean="0"/>
              <a:t>Strict in nature- (eye for an eye) the punishment fits the crime.</a:t>
            </a:r>
          </a:p>
          <a:p>
            <a:pPr algn="just"/>
            <a:r>
              <a:rPr lang="en-US" dirty="0" smtClean="0"/>
              <a:t>He preserved all the codes in the legal document.</a:t>
            </a:r>
          </a:p>
          <a:p>
            <a:pPr algn="just"/>
            <a:endParaRPr lang="en-US" dirty="0" smtClean="0"/>
          </a:p>
          <a:p>
            <a:pPr algn="just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253" y="1368716"/>
            <a:ext cx="5000625" cy="529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03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CITY LAYOUT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just"/>
            <a:r>
              <a:rPr lang="en-US" dirty="0" smtClean="0"/>
              <a:t>There were 24 streets in </a:t>
            </a:r>
            <a:r>
              <a:rPr lang="en-US" dirty="0" smtClean="0"/>
              <a:t>Babylon,  </a:t>
            </a:r>
            <a:r>
              <a:rPr lang="en-US" dirty="0" smtClean="0"/>
              <a:t>running parallel to the river or at right angle.</a:t>
            </a:r>
          </a:p>
          <a:p>
            <a:pPr algn="just"/>
            <a:r>
              <a:rPr lang="en-US" dirty="0" smtClean="0"/>
              <a:t>The streets were narrow, irregular, ranging from four to twenty four in width.</a:t>
            </a:r>
          </a:p>
          <a:p>
            <a:pPr algn="just"/>
            <a:r>
              <a:rPr lang="en-US" dirty="0" smtClean="0"/>
              <a:t>The streets were not paved but instead created with raw earth.</a:t>
            </a:r>
          </a:p>
          <a:p>
            <a:pPr algn="just"/>
            <a:r>
              <a:rPr lang="en-US" dirty="0" smtClean="0"/>
              <a:t>Streets provided access to the houses, temples and public buildings. They also carried the burden of becoming the dumping grounds for the city.</a:t>
            </a:r>
          </a:p>
          <a:p>
            <a:pPr algn="just"/>
            <a:r>
              <a:rPr lang="en-US" dirty="0" smtClean="0"/>
              <a:t>The threw their garbage into the streets. Then they covered it up with layers of clay. As a result, the streets of </a:t>
            </a:r>
            <a:r>
              <a:rPr lang="en-US" dirty="0" smtClean="0"/>
              <a:t>Babylon </a:t>
            </a:r>
            <a:r>
              <a:rPr lang="en-US" dirty="0" smtClean="0"/>
              <a:t>began to rise, and eventually houses needed to be built on higher on higher ground. </a:t>
            </a:r>
          </a:p>
          <a:p>
            <a:pPr algn="just"/>
            <a:r>
              <a:rPr lang="en-US" dirty="0" smtClean="0"/>
              <a:t>Construction was of baked brick, not the usual sun-dried bricks.</a:t>
            </a:r>
          </a:p>
          <a:p>
            <a:pPr algn="just"/>
            <a:r>
              <a:rPr lang="en-US" dirty="0" smtClean="0"/>
              <a:t>Defensive towers were built all along the outer wall which itself surrounded by a moat filled with water. </a:t>
            </a:r>
          </a:p>
          <a:p>
            <a:pPr algn="just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73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CITY LAYOUT FEATURES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smtClean="0"/>
              <a:t>Babylon </a:t>
            </a:r>
            <a:r>
              <a:rPr lang="en-US" dirty="0" smtClean="0"/>
              <a:t>is famous for its Hanging garden, Ziggurat and Towel of Babel. The city has reached its cultural peak during the rule of Hammurabi and its son.</a:t>
            </a:r>
          </a:p>
          <a:p>
            <a:pPr algn="just"/>
            <a:endParaRPr lang="en-US" dirty="0" smtClean="0"/>
          </a:p>
          <a:p>
            <a:pPr algn="just"/>
            <a:endParaRPr lang="en-US" dirty="0" smtClean="0"/>
          </a:p>
          <a:p>
            <a:pPr algn="just"/>
            <a:endParaRPr lang="en-US" dirty="0" smtClean="0"/>
          </a:p>
          <a:p>
            <a:pPr marL="0" indent="0" algn="just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130" y="3077369"/>
            <a:ext cx="4782329" cy="3582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41" y="3077369"/>
            <a:ext cx="5672070" cy="358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r="11756"/>
          <a:stretch/>
        </p:blipFill>
        <p:spPr>
          <a:xfrm>
            <a:off x="-381000" y="-228600"/>
            <a:ext cx="12306837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00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11889" r="10762" b="8847"/>
          <a:stretch/>
        </p:blipFill>
        <p:spPr>
          <a:xfrm>
            <a:off x="564774" y="-339747"/>
            <a:ext cx="10789026" cy="717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66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r="11756"/>
          <a:stretch/>
        </p:blipFill>
        <p:spPr>
          <a:xfrm>
            <a:off x="-1196661" y="-437320"/>
            <a:ext cx="13494678" cy="72953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43785" y="1267413"/>
            <a:ext cx="39482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Because of this region’s shape and the richness of its soil it is called </a:t>
            </a:r>
            <a:r>
              <a:rPr lang="en-US" dirty="0"/>
              <a:t>F</a:t>
            </a:r>
            <a:r>
              <a:rPr lang="en-US" dirty="0" smtClean="0"/>
              <a:t>ertile crescent.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The rivers flood at least once a year,  leaving a thick bed of mud called silt.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 cstate="print"/>
          <a:srcRect l="58407" r="12425" b="60797"/>
          <a:stretch/>
        </p:blipFill>
        <p:spPr>
          <a:xfrm>
            <a:off x="9254359" y="3972911"/>
            <a:ext cx="2937641" cy="288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8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12585" t="4093" r="12154" b="9903"/>
          <a:stretch/>
        </p:blipFill>
        <p:spPr>
          <a:xfrm>
            <a:off x="619259" y="0"/>
            <a:ext cx="106274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98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r="11657"/>
          <a:stretch/>
        </p:blipFill>
        <p:spPr>
          <a:xfrm>
            <a:off x="198550" y="-267237"/>
            <a:ext cx="11443952" cy="731520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14714" t="21354" r="38580" b="17188"/>
          <a:stretch>
            <a:fillRect/>
          </a:stretch>
        </p:blipFill>
        <p:spPr bwMode="auto">
          <a:xfrm>
            <a:off x="933450" y="0"/>
            <a:ext cx="10439400" cy="659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2964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10795" r="12055"/>
          <a:stretch/>
        </p:blipFill>
        <p:spPr>
          <a:xfrm>
            <a:off x="838200" y="0"/>
            <a:ext cx="105735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95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`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12684" t="4182" r="12552" b="9199"/>
          <a:stretch/>
        </p:blipFill>
        <p:spPr>
          <a:xfrm>
            <a:off x="838200" y="0"/>
            <a:ext cx="1048214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11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53" y="648459"/>
            <a:ext cx="4024872" cy="3005917"/>
          </a:xfrm>
        </p:spPr>
      </p:pic>
      <p:sp>
        <p:nvSpPr>
          <p:cNvPr id="5" name="AutoShape 2" descr="Image result for mesopotamian civilization achievements"/>
          <p:cNvSpPr>
            <a:spLocks noChangeAspect="1" noChangeArrowheads="1"/>
          </p:cNvSpPr>
          <p:nvPr/>
        </p:nvSpPr>
        <p:spPr bwMode="auto">
          <a:xfrm>
            <a:off x="838200" y="-1507365"/>
            <a:ext cx="535305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175" y="588549"/>
            <a:ext cx="4427197" cy="30935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53" y="3937710"/>
            <a:ext cx="4024872" cy="26930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174" y="3824067"/>
            <a:ext cx="4427197" cy="292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5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11292" r="11558" b="33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84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10994" r="12154"/>
          <a:stretch/>
        </p:blipFill>
        <p:spPr>
          <a:xfrm>
            <a:off x="0" y="-91807"/>
            <a:ext cx="11951594" cy="694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24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r="12253"/>
          <a:stretch/>
        </p:blipFill>
        <p:spPr>
          <a:xfrm>
            <a:off x="-381000" y="-228600"/>
            <a:ext cx="12049259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04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2187" t="-3697" r="10266" b="3697"/>
          <a:stretch/>
        </p:blipFill>
        <p:spPr>
          <a:xfrm>
            <a:off x="-166352" y="-280115"/>
            <a:ext cx="12358352" cy="7315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03108" y="2561877"/>
            <a:ext cx="19778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2060"/>
                </a:solidFill>
              </a:rPr>
              <a:t>T</a:t>
            </a:r>
            <a:r>
              <a:rPr lang="en-US" sz="2000" b="1" dirty="0" smtClean="0">
                <a:solidFill>
                  <a:srgbClr val="002060"/>
                </a:solidFill>
              </a:rPr>
              <a:t>hey were the first to settle in this region, attracted by rich soil. 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79705" y="10942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Initiated bronze age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96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smtClean="0"/>
              <a:t>Examples of Sumerian cities are: UR, </a:t>
            </a:r>
            <a:r>
              <a:rPr lang="en-US" dirty="0" err="1" smtClean="0"/>
              <a:t>Uruk</a:t>
            </a:r>
            <a:r>
              <a:rPr lang="en-US" dirty="0" smtClean="0"/>
              <a:t>, Kish, </a:t>
            </a:r>
            <a:r>
              <a:rPr lang="en-US" dirty="0" err="1" smtClean="0"/>
              <a:t>Lagesh</a:t>
            </a:r>
            <a:r>
              <a:rPr lang="en-US" dirty="0" smtClean="0"/>
              <a:t>.</a:t>
            </a:r>
          </a:p>
          <a:p>
            <a:pPr algn="just"/>
            <a:r>
              <a:rPr lang="en-US" dirty="0" smtClean="0"/>
              <a:t>All the cities shared the same culture.</a:t>
            </a:r>
          </a:p>
          <a:p>
            <a:pPr algn="just"/>
            <a:r>
              <a:rPr lang="en-US" dirty="0" smtClean="0"/>
              <a:t>Each city had its own government/ rulers, warriors, it’s own patron god and functioned like an independent country.</a:t>
            </a:r>
          </a:p>
          <a:p>
            <a:pPr algn="just"/>
            <a:r>
              <a:rPr lang="en-US" dirty="0" smtClean="0"/>
              <a:t>At center of each city was the walled temple with a ziggurat- a massive, tiered pyramid-shaped structure. </a:t>
            </a:r>
          </a:p>
          <a:p>
            <a:pPr algn="just"/>
            <a:r>
              <a:rPr lang="en-US" dirty="0"/>
              <a:t>Built city walls with mud bricks. </a:t>
            </a:r>
            <a:endParaRPr lang="en-US" dirty="0" smtClean="0"/>
          </a:p>
          <a:p>
            <a:pPr algn="just"/>
            <a:r>
              <a:rPr lang="en-US" dirty="0"/>
              <a:t>Traded with people around them for the products they lacked. </a:t>
            </a:r>
          </a:p>
          <a:p>
            <a:pPr algn="just"/>
            <a:endParaRPr lang="en-US" dirty="0">
              <a:solidFill>
                <a:srgbClr val="002060"/>
              </a:solidFill>
            </a:endParaRPr>
          </a:p>
          <a:p>
            <a:pPr algn="just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3008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D:\home\twloessin\School\Pics\ziggurat_at_u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0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5903893"/>
            <a:ext cx="1219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/>
              <a:t>The Ziggurat at Ur was first excavated by British archaeologist Woolley in 1923.</a:t>
            </a:r>
            <a:r>
              <a:rPr lang="en-US" sz="2800" dirty="0" smtClean="0"/>
              <a:t> </a:t>
            </a:r>
            <a:r>
              <a:rPr lang="en-US" sz="2000" dirty="0" smtClean="0"/>
              <a:t>The Iraqi Directorate of Antiquities restored its lower stages in the 1980s</a:t>
            </a:r>
            <a:r>
              <a:rPr lang="en-US" sz="2800" dirty="0" smtClean="0"/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0811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4676</TotalTime>
  <Words>849</Words>
  <Application>Microsoft Office PowerPoint</Application>
  <PresentationFormat>Widescreen</PresentationFormat>
  <Paragraphs>64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PLANNING OF CITIES</vt:lpstr>
      <vt:lpstr>PLANNING OF CITIES</vt:lpstr>
      <vt:lpstr>PLANNING OF CITIES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ACHIEVMENTS  </vt:lpstr>
      <vt:lpstr>PowerPoint Presentation</vt:lpstr>
      <vt:lpstr>PowerPoint Presentation</vt:lpstr>
      <vt:lpstr>CITY OF BABYLON</vt:lpstr>
      <vt:lpstr>CITY OF BABLYON</vt:lpstr>
      <vt:lpstr>CITY LAYOUT FEATURES</vt:lpstr>
      <vt:lpstr>CITY LAYOUT FEATURES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`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Amber Ali</dc:creator>
  <cp:lastModifiedBy>Home</cp:lastModifiedBy>
  <cp:revision>47</cp:revision>
  <dcterms:created xsi:type="dcterms:W3CDTF">2017-02-24T08:40:54Z</dcterms:created>
  <dcterms:modified xsi:type="dcterms:W3CDTF">2020-04-26T23:23:26Z</dcterms:modified>
</cp:coreProperties>
</file>